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1" r:id="rId2"/>
    <p:sldId id="374" r:id="rId3"/>
    <p:sldId id="375" r:id="rId4"/>
    <p:sldId id="376" r:id="rId5"/>
    <p:sldId id="377" r:id="rId6"/>
    <p:sldId id="378" r:id="rId7"/>
    <p:sldId id="388" r:id="rId8"/>
    <p:sldId id="389" r:id="rId9"/>
    <p:sldId id="390" r:id="rId10"/>
    <p:sldId id="381" r:id="rId11"/>
  </p:sldIdLst>
  <p:sldSz cx="9144000" cy="6858000" type="screen4x3"/>
  <p:notesSz cx="6735763" cy="98663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9FF33"/>
    <a:srgbClr val="00FF00"/>
    <a:srgbClr val="006600"/>
    <a:srgbClr val="CCFFCC"/>
    <a:srgbClr val="000099"/>
    <a:srgbClr val="CC66FF"/>
    <a:srgbClr val="FF3399"/>
    <a:srgbClr val="FF00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0929"/>
  </p:normalViewPr>
  <p:slideViewPr>
    <p:cSldViewPr snapToGrid="0">
      <p:cViewPr varScale="1">
        <p:scale>
          <a:sx n="106" d="100"/>
          <a:sy n="106" d="100"/>
        </p:scale>
        <p:origin x="-18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2892" y="-10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86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86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FFDA39B-8333-4F4C-B5B7-6361B122B5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2737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6300"/>
            <a:ext cx="493871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76E8C5-3A32-4323-82C4-6E4CC36529F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49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10" descr="C:\Documents and Settings\wohlhuter\Mes documents\LOGOS\logo.bmp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771464" y="6256864"/>
            <a:ext cx="279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pied de page 2"/>
          <p:cNvSpPr txBox="1">
            <a:spLocks noGrp="1"/>
          </p:cNvSpPr>
          <p:nvPr userDrawn="1"/>
        </p:nvSpPr>
        <p:spPr bwMode="auto">
          <a:xfrm>
            <a:off x="3276600" y="6409267"/>
            <a:ext cx="2895600" cy="39414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fr-FR" sz="1300" b="1" baseline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Droit de Préférence</a:t>
            </a:r>
            <a:endParaRPr lang="fr-FR" sz="13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" name="Image 10" descr="Forestiersd'AlsaceQ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092304" y="6239931"/>
            <a:ext cx="570602" cy="5503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18465" y="625159"/>
            <a:ext cx="8534400" cy="5355771"/>
          </a:xfrm>
          <a:prstGeom prst="rect">
            <a:avLst/>
          </a:prstGeom>
          <a:solidFill>
            <a:srgbClr val="92D050">
              <a:alpha val="89804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57200" indent="-457200" algn="ctr">
              <a:defRPr/>
            </a:pPr>
            <a:endParaRPr lang="fr-FR" sz="20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Sylfaen" pitchFamily="18" charset="0"/>
            </a:endParaRPr>
          </a:p>
          <a:p>
            <a:pPr marL="457200" indent="-457200" algn="ctr">
              <a:defRPr/>
            </a:pPr>
            <a:r>
              <a:rPr lang="fr-FR" sz="8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</a:t>
            </a:r>
            <a:r>
              <a:rPr lang="fr-FR" sz="7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roit</a:t>
            </a:r>
          </a:p>
          <a:p>
            <a:pPr marL="457200" indent="-457200" algn="ctr">
              <a:defRPr/>
            </a:pPr>
            <a:r>
              <a:rPr lang="fr-FR" sz="8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</a:t>
            </a:r>
            <a:r>
              <a:rPr lang="fr-FR" sz="7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</a:p>
          <a:p>
            <a:pPr marL="457200" indent="-457200" algn="ctr">
              <a:defRPr/>
            </a:pPr>
            <a:r>
              <a:rPr lang="fr-FR" sz="8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fr-FR" sz="7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référence</a:t>
            </a:r>
          </a:p>
          <a:p>
            <a:pPr marL="457200" indent="-457200" algn="ctr">
              <a:defRPr/>
            </a:pPr>
            <a:endParaRPr lang="fr-FR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Sylfaen" pitchFamily="18" charset="0"/>
            </a:endParaRPr>
          </a:p>
          <a:p>
            <a:pPr marL="457200" indent="-457200">
              <a:buFont typeface="Wingdings" pitchFamily="2" charset="2"/>
              <a:buChar char="§"/>
              <a:defRPr/>
            </a:pPr>
            <a:endParaRPr lang="fr-FR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Sylfaen" pitchFamily="18" charset="0"/>
            </a:endParaRPr>
          </a:p>
        </p:txBody>
      </p:sp>
      <p:sp>
        <p:nvSpPr>
          <p:cNvPr id="35845" name="Line 4"/>
          <p:cNvSpPr>
            <a:spLocks noChangeShapeType="1"/>
          </p:cNvSpPr>
          <p:nvPr/>
        </p:nvSpPr>
        <p:spPr bwMode="auto">
          <a:xfrm flipH="1">
            <a:off x="304800" y="578498"/>
            <a:ext cx="3110" cy="5746102"/>
          </a:xfrm>
          <a:prstGeom prst="line">
            <a:avLst/>
          </a:prstGeom>
          <a:noFill/>
          <a:ln w="76200" cap="rnd">
            <a:solidFill>
              <a:srgbClr val="92D05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0"/>
            <a:ext cx="9144000" cy="6251510"/>
          </a:xfrm>
          <a:prstGeom prst="rect">
            <a:avLst/>
          </a:prstGeom>
          <a:solidFill>
            <a:srgbClr val="FFFFFF">
              <a:alpha val="9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ctr">
              <a:defRPr/>
            </a:pPr>
            <a:r>
              <a:rPr lang="fr-FR" sz="3800" b="1" cap="small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Pour tout complément d’information</a:t>
            </a:r>
            <a:endParaRPr lang="fr-FR" sz="3800" b="1" cap="small" dirty="0">
              <a:solidFill>
                <a:srgbClr val="92D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5161706" y="4528929"/>
            <a:ext cx="3870336" cy="1323439"/>
          </a:xfrm>
          <a:prstGeom prst="rect">
            <a:avLst/>
          </a:prstGeom>
          <a:solidFill>
            <a:srgbClr val="CCFFCC">
              <a:alpha val="49019"/>
            </a:srgbClr>
          </a:solidFill>
          <a:ln w="25400" cap="rnd">
            <a:solidFill>
              <a:srgbClr val="006600"/>
            </a:solidFill>
            <a:prstDash val="solid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Tel</a:t>
            </a:r>
            <a:r>
              <a:rPr lang="fr-FR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: </a:t>
            </a:r>
            <a:r>
              <a:rPr lang="fr-FR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03.89.22.28.52</a:t>
            </a:r>
            <a:endParaRPr lang="fr-FR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fr-FR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Fax</a:t>
            </a:r>
            <a:r>
              <a:rPr lang="fr-FR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: 03.89.22.28.51</a:t>
            </a:r>
          </a:p>
          <a:p>
            <a:r>
              <a:rPr lang="fr-FR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fr-FR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fr-FR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c.doumax@forestiersdalsace.fr</a:t>
            </a:r>
          </a:p>
          <a:p>
            <a:r>
              <a:rPr lang="fr-FR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Internet</a:t>
            </a:r>
            <a:r>
              <a:rPr lang="fr-FR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: www.forestiersdalsace.fr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5271525" y="1604329"/>
            <a:ext cx="3595052" cy="1200329"/>
          </a:xfrm>
          <a:prstGeom prst="rect">
            <a:avLst/>
          </a:prstGeom>
          <a:solidFill>
            <a:srgbClr val="CCFFCC">
              <a:alpha val="49001"/>
            </a:srgbClr>
          </a:solidFill>
          <a:ln w="25400" cap="rnd">
            <a:solidFill>
              <a:srgbClr val="006600"/>
            </a:solidFill>
            <a:prstDash val="solid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FORESTIERS D’ALSACE</a:t>
            </a:r>
            <a:endParaRPr lang="fr-FR" sz="1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fr-FR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Maison de l’Agriculture</a:t>
            </a:r>
          </a:p>
          <a:p>
            <a:pPr algn="ctr">
              <a:defRPr/>
            </a:pPr>
            <a:r>
              <a:rPr lang="fr-FR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11 rue Jean Mermoz</a:t>
            </a:r>
          </a:p>
          <a:p>
            <a:pPr algn="ctr">
              <a:defRPr/>
            </a:pPr>
            <a:r>
              <a:rPr lang="fr-FR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68 127 </a:t>
            </a:r>
            <a:r>
              <a:rPr lang="fr-FR" sz="1800" b="1" cap="small" dirty="0">
                <a:latin typeface="Tahoma" pitchFamily="34" charset="0"/>
                <a:ea typeface="Tahoma" pitchFamily="34" charset="0"/>
                <a:cs typeface="Tahoma" pitchFamily="34" charset="0"/>
              </a:rPr>
              <a:t>Sainte Croix en Plaine</a:t>
            </a:r>
          </a:p>
        </p:txBody>
      </p:sp>
      <p:pic>
        <p:nvPicPr>
          <p:cNvPr id="7" name="Image 6" descr="Forestiersd'Alsace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959" y="905073"/>
            <a:ext cx="4954555" cy="4860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 idx="4294967295"/>
          </p:nvPr>
        </p:nvSpPr>
        <p:spPr>
          <a:xfrm>
            <a:off x="684213" y="74296"/>
            <a:ext cx="7772400" cy="702945"/>
          </a:xfrm>
          <a:prstGeom prst="rect">
            <a:avLst/>
          </a:prstGeom>
          <a:solidFill>
            <a:srgbClr val="66FF33">
              <a:alpha val="30196"/>
            </a:srgbClr>
          </a:solidFill>
          <a:ln>
            <a:solidFill>
              <a:srgbClr val="92D05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fr-FR" sz="3800" b="1" kern="1200" cap="small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 Droit de préférence</a:t>
            </a:r>
            <a:endParaRPr lang="fr-FR" sz="3800" b="1" kern="1200" cap="small" dirty="0">
              <a:solidFill>
                <a:srgbClr val="92D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4294967295"/>
          </p:nvPr>
        </p:nvSpPr>
        <p:spPr>
          <a:xfrm>
            <a:off x="533400" y="1569720"/>
            <a:ext cx="8260080" cy="3870027"/>
          </a:xfrm>
          <a:prstGeom prst="rect">
            <a:avLst/>
          </a:prstGeom>
          <a:solidFill>
            <a:srgbClr val="66FF33">
              <a:alpha val="30196"/>
            </a:srgbClr>
          </a:solidFill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None/>
              <a:defRPr/>
            </a:pPr>
            <a:endParaRPr lang="fr-FR" sz="2400" kern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just"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fr-FR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Institué par La </a:t>
            </a:r>
            <a:r>
              <a:rPr lang="fr-FR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Loi de Modernisation Agricole </a:t>
            </a:r>
            <a:r>
              <a:rPr lang="fr-FR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2010 et en cours d’amélioration</a:t>
            </a:r>
          </a:p>
          <a:p>
            <a:pPr marL="457200" indent="-457200" algn="just" eaLnBrk="1" hangingPunct="1">
              <a:spcBef>
                <a:spcPct val="0"/>
              </a:spcBef>
              <a:buNone/>
              <a:defRPr/>
            </a:pPr>
            <a:endParaRPr lang="fr-FR" kern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just"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fr-FR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S’applique aux </a:t>
            </a:r>
            <a:r>
              <a:rPr lang="fr-FR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ventes de parcelles boisées </a:t>
            </a:r>
            <a:r>
              <a:rPr lang="fr-FR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 </a:t>
            </a:r>
            <a:r>
              <a:rPr lang="fr-FR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moins de 4 hectares </a:t>
            </a:r>
            <a:r>
              <a:rPr lang="fr-FR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depuis le 27 juillet 2010</a:t>
            </a:r>
          </a:p>
          <a:p>
            <a:pPr marL="0" indent="0" algn="ctr" eaLnBrk="1" hangingPunct="1">
              <a:buFontTx/>
              <a:buNone/>
              <a:defRPr/>
            </a:pPr>
            <a:endParaRPr lang="fr-FR" dirty="0"/>
          </a:p>
        </p:txBody>
      </p:sp>
      <p:sp>
        <p:nvSpPr>
          <p:cNvPr id="80900" name="Line 4"/>
          <p:cNvSpPr>
            <a:spLocks noChangeShapeType="1"/>
          </p:cNvSpPr>
          <p:nvPr/>
        </p:nvSpPr>
        <p:spPr bwMode="auto">
          <a:xfrm>
            <a:off x="304800" y="1371600"/>
            <a:ext cx="0" cy="4953000"/>
          </a:xfrm>
          <a:prstGeom prst="line">
            <a:avLst/>
          </a:prstGeom>
          <a:noFill/>
          <a:ln w="76200" cap="rnd">
            <a:solidFill>
              <a:srgbClr val="92D05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 idx="4294967295"/>
          </p:nvPr>
        </p:nvSpPr>
        <p:spPr>
          <a:xfrm>
            <a:off x="699453" y="60962"/>
            <a:ext cx="7772400" cy="701039"/>
          </a:xfrm>
          <a:prstGeom prst="rect">
            <a:avLst/>
          </a:prstGeom>
          <a:solidFill>
            <a:srgbClr val="66FF33">
              <a:alpha val="30196"/>
            </a:srgbClr>
          </a:solidFill>
          <a:ln>
            <a:solidFill>
              <a:srgbClr val="92D05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fr-FR" sz="3800" b="1" kern="1200" cap="small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 Droit de préférence</a:t>
            </a:r>
            <a:endParaRPr lang="fr-FR" sz="3800" b="1" kern="1200" cap="small" dirty="0">
              <a:solidFill>
                <a:srgbClr val="92D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4294967295"/>
          </p:nvPr>
        </p:nvSpPr>
        <p:spPr>
          <a:xfrm>
            <a:off x="456248" y="1128695"/>
            <a:ext cx="8424863" cy="5013960"/>
          </a:xfrm>
          <a:prstGeom prst="rect">
            <a:avLst/>
          </a:prstGeom>
          <a:solidFill>
            <a:srgbClr val="66FF33">
              <a:alpha val="29804"/>
            </a:srgbClr>
          </a:solidFill>
        </p:spPr>
        <p:txBody>
          <a:bodyPr/>
          <a:lstStyle/>
          <a:p>
            <a:pPr marL="457200" indent="-457200" algn="just" eaLnBrk="1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fr-FR" sz="600" kern="1200" dirty="0" smtClean="0"/>
          </a:p>
          <a:p>
            <a:pPr marL="457200" indent="-457200" algn="just"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Instauré au profit des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propriétaires voisins 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lors de la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vente de parcelles boisées 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moins de 4 ha 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cadastrée en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nature de bois.</a:t>
            </a:r>
          </a:p>
          <a:p>
            <a:pPr marL="457200" indent="-457200" algn="just"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Le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vendeur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doit notifier par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lettre recommandée 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avec accusé de réception, aux propriétaires des parcelles boisées contiguës, le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prix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et les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conditions de vente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1828800" lvl="8" indent="-457200" algn="just">
              <a:lnSpc>
                <a:spcPct val="110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possibilité de lot avec un prix unique.</a:t>
            </a:r>
          </a:p>
          <a:p>
            <a:pPr marL="457200" indent="-457200" algn="just"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fr-FR" sz="2000" b="1" u="sng" kern="1200" cap="smal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Exceptions à ce droit</a:t>
            </a:r>
            <a:r>
              <a:rPr lang="fr-FR" sz="2000" b="1" kern="1200" cap="smal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457200" lvl="1" indent="-457200" algn="just"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Vente à des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propriétaires de parcelles voisines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endParaRPr lang="fr-FR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lvl="1" indent="-457200" algn="just"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- Vente dans le cadre d’un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aménagement foncier rural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endParaRPr lang="fr-FR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lvl="1" indent="-457200" algn="just"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- Au profit de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parents ou alliés 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(4</a:t>
            </a:r>
            <a:r>
              <a:rPr lang="fr-FR" sz="2000" kern="12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ème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degré = cousin),</a:t>
            </a:r>
          </a:p>
          <a:p>
            <a:pPr marL="457200" lvl="1" indent="-457200" algn="just"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- Projet déclaré d’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utilité publique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endParaRPr lang="fr-FR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lvl="1" indent="-457200" algn="just"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-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Usufruitier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/ 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Nu-propriétaire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et </a:t>
            </a:r>
            <a:r>
              <a:rPr lang="fr-FR" sz="2000" b="1" kern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</a:t>
            </a:r>
            <a:r>
              <a:rPr lang="fr-FR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-indivisaires</a:t>
            </a:r>
            <a:r>
              <a:rPr lang="fr-FR" sz="20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fr-FR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Font typeface="Wingdings" pitchFamily="2" charset="2"/>
              <a:buChar char="§"/>
              <a:defRPr/>
            </a:pPr>
            <a:endParaRPr lang="fr-FR" sz="3600" b="1" kern="1200" dirty="0" smtClean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lfaen" pitchFamily="18" charset="0"/>
            </a:endParaRPr>
          </a:p>
          <a:p>
            <a:pPr marL="0" indent="0" algn="ctr" eaLnBrk="1" hangingPunct="1">
              <a:buFontTx/>
              <a:buNone/>
              <a:defRPr/>
            </a:pPr>
            <a:endParaRPr lang="fr-FR" dirty="0"/>
          </a:p>
        </p:txBody>
      </p:sp>
      <p:sp>
        <p:nvSpPr>
          <p:cNvPr id="81924" name="Line 4"/>
          <p:cNvSpPr>
            <a:spLocks noChangeShapeType="1"/>
          </p:cNvSpPr>
          <p:nvPr/>
        </p:nvSpPr>
        <p:spPr bwMode="auto">
          <a:xfrm>
            <a:off x="304800" y="1295400"/>
            <a:ext cx="0" cy="5029200"/>
          </a:xfrm>
          <a:prstGeom prst="line">
            <a:avLst/>
          </a:prstGeom>
          <a:noFill/>
          <a:ln w="76200" cap="rnd">
            <a:solidFill>
              <a:srgbClr val="92D05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 idx="4294967295"/>
          </p:nvPr>
        </p:nvSpPr>
        <p:spPr>
          <a:xfrm>
            <a:off x="684213" y="74296"/>
            <a:ext cx="7772400" cy="687705"/>
          </a:xfrm>
          <a:prstGeom prst="rect">
            <a:avLst/>
          </a:prstGeom>
          <a:solidFill>
            <a:srgbClr val="66FF33">
              <a:alpha val="30196"/>
            </a:srgbClr>
          </a:solidFill>
          <a:ln>
            <a:solidFill>
              <a:srgbClr val="92D05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fr-FR" sz="3800" b="1" kern="1200" cap="small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 Droit de préférence</a:t>
            </a:r>
            <a:endParaRPr lang="fr-FR" sz="3800" b="1" kern="1200" cap="small" dirty="0">
              <a:solidFill>
                <a:srgbClr val="92D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4294967295"/>
          </p:nvPr>
        </p:nvSpPr>
        <p:spPr>
          <a:xfrm>
            <a:off x="441009" y="1539243"/>
            <a:ext cx="8424863" cy="3816528"/>
          </a:xfrm>
          <a:prstGeom prst="rect">
            <a:avLst/>
          </a:prstGeom>
          <a:solidFill>
            <a:srgbClr val="66FF33">
              <a:alpha val="30196"/>
            </a:srgbClr>
          </a:solidFill>
        </p:spPr>
        <p:txBody>
          <a:bodyPr/>
          <a:lstStyle/>
          <a:p>
            <a:pPr marL="0" indent="0" algn="just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sz="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just" eaLnBrk="1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Délai de </a:t>
            </a:r>
            <a:r>
              <a:rPr lang="fr-FR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 mois </a:t>
            </a: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pour exercer le droit de préférence,</a:t>
            </a:r>
          </a:p>
          <a:p>
            <a:pPr marL="0" indent="0" algn="just" eaLnBrk="1" hangingPunct="1">
              <a:lnSpc>
                <a:spcPct val="110000"/>
              </a:lnSpc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Le </a:t>
            </a:r>
            <a:r>
              <a:rPr lang="fr-FR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non-respect</a:t>
            </a: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de la procédure peut entraîner l’annulation de la vente : l’action en nullité se prescrit par </a:t>
            </a:r>
            <a:r>
              <a:rPr lang="fr-FR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 ans</a:t>
            </a: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</a:p>
          <a:p>
            <a:pPr marL="0" indent="0" algn="just" eaLnBrk="1" hangingPunct="1">
              <a:lnSpc>
                <a:spcPct val="110000"/>
              </a:lnSpc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En </a:t>
            </a:r>
            <a:r>
              <a:rPr lang="fr-FR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cas de concurrence </a:t>
            </a: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fr-FR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libre choix </a:t>
            </a: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 vente mais </a:t>
            </a:r>
            <a:r>
              <a:rPr lang="fr-FR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obligation</a:t>
            </a: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de vente (</a:t>
            </a:r>
            <a:r>
              <a:rPr lang="fr-FR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article 1101 du Code civil</a:t>
            </a: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si l’acheteur </a:t>
            </a:r>
            <a:r>
              <a:rPr lang="fr-FR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propose le prix </a:t>
            </a: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demandé,</a:t>
            </a:r>
          </a:p>
          <a:p>
            <a:pPr marL="0" indent="0" algn="just" eaLnBrk="1" hangingPunct="1">
              <a:lnSpc>
                <a:spcPct val="110000"/>
              </a:lnSpc>
              <a:buFont typeface="Wingdings" pitchFamily="2" charset="2"/>
              <a:buChar char="ü"/>
              <a:defRPr/>
            </a:pP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Délai de </a:t>
            </a:r>
            <a:r>
              <a:rPr lang="fr-FR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réalisation de la vente </a:t>
            </a: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fr-FR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 mois </a:t>
            </a: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après lettre recommandée informant de la demande du droit de préférence (</a:t>
            </a:r>
            <a:r>
              <a:rPr lang="fr-FR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Loi d’avenir du 14.10.14</a:t>
            </a: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).</a:t>
            </a:r>
          </a:p>
          <a:p>
            <a:pPr marL="457200" indent="-457200" eaLnBrk="1" hangingPunct="1">
              <a:spcBef>
                <a:spcPct val="0"/>
              </a:spcBef>
              <a:buFont typeface="Wingdings" pitchFamily="2" charset="2"/>
              <a:buChar char="§"/>
              <a:defRPr/>
            </a:pPr>
            <a:endParaRPr lang="fr-FR" sz="2000" b="1" kern="1200" dirty="0" smtClean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lfaen" pitchFamily="18" charset="0"/>
            </a:endParaRPr>
          </a:p>
          <a:p>
            <a:pPr marL="0" indent="0" algn="ctr" eaLnBrk="1" hangingPunct="1">
              <a:buFontTx/>
              <a:buNone/>
              <a:defRPr/>
            </a:pPr>
            <a:endParaRPr lang="fr-FR" dirty="0"/>
          </a:p>
        </p:txBody>
      </p:sp>
      <p:sp>
        <p:nvSpPr>
          <p:cNvPr id="82948" name="Line 4"/>
          <p:cNvSpPr>
            <a:spLocks noChangeShapeType="1"/>
          </p:cNvSpPr>
          <p:nvPr/>
        </p:nvSpPr>
        <p:spPr bwMode="auto">
          <a:xfrm>
            <a:off x="304800" y="1371600"/>
            <a:ext cx="0" cy="4953000"/>
          </a:xfrm>
          <a:prstGeom prst="line">
            <a:avLst/>
          </a:prstGeom>
          <a:noFill/>
          <a:ln w="76200" cap="rnd">
            <a:solidFill>
              <a:srgbClr val="92D05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 idx="4294967295"/>
          </p:nvPr>
        </p:nvSpPr>
        <p:spPr>
          <a:xfrm>
            <a:off x="684213" y="74296"/>
            <a:ext cx="7772400" cy="702945"/>
          </a:xfrm>
          <a:prstGeom prst="rect">
            <a:avLst/>
          </a:prstGeom>
          <a:solidFill>
            <a:srgbClr val="66FF33">
              <a:alpha val="30196"/>
            </a:srgbClr>
          </a:solidFill>
          <a:ln>
            <a:solidFill>
              <a:srgbClr val="92D05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fr-FR" sz="3800" b="1" kern="1200" cap="small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 Droit de préférence</a:t>
            </a:r>
            <a:endParaRPr lang="fr-FR" sz="3800" b="1" kern="1200" cap="small" dirty="0">
              <a:solidFill>
                <a:srgbClr val="92D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4294967295"/>
          </p:nvPr>
        </p:nvSpPr>
        <p:spPr>
          <a:xfrm>
            <a:off x="502920" y="1450289"/>
            <a:ext cx="8442960" cy="4334693"/>
          </a:xfrm>
          <a:prstGeom prst="rect">
            <a:avLst/>
          </a:prstGeom>
          <a:solidFill>
            <a:srgbClr val="66FF33">
              <a:alpha val="30196"/>
            </a:srgbClr>
          </a:solidFill>
        </p:spPr>
        <p:txBody>
          <a:bodyPr/>
          <a:lstStyle/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buNone/>
              <a:defRPr/>
            </a:pPr>
            <a:endParaRPr lang="fr-FR" sz="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fr-FR" sz="26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Document de référence</a:t>
            </a:r>
            <a:r>
              <a:rPr lang="fr-FR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: </a:t>
            </a:r>
            <a:r>
              <a:rPr lang="fr-FR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matrice cadastrale récente </a:t>
            </a:r>
            <a:r>
              <a:rPr lang="fr-FR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fr-F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demande auprès du </a:t>
            </a:r>
            <a:r>
              <a:rPr lang="fr-F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service du Cadastre </a:t>
            </a:r>
            <a:r>
              <a:rPr lang="fr-F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ou en </a:t>
            </a:r>
            <a:r>
              <a:rPr lang="fr-F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mairie</a:t>
            </a:r>
            <a:r>
              <a:rPr lang="fr-F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marL="0" indent="0" algn="just" eaLnBrk="1" hangingPunct="1">
              <a:lnSpc>
                <a:spcPct val="110000"/>
              </a:lnSpc>
              <a:buNone/>
              <a:defRPr/>
            </a:pPr>
            <a:r>
              <a:rPr lang="fr-FR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- « Le propriétaire vendeur ou son notaire n’a pas à faire de recherche au-delà de ces renseignements » (exemple : retour courrier),</a:t>
            </a:r>
          </a:p>
          <a:p>
            <a:pPr marL="0" indent="0" algn="just" eaLnBrk="1" hangingPunct="1">
              <a:lnSpc>
                <a:spcPct val="110000"/>
              </a:lnSpc>
              <a:spcAft>
                <a:spcPts val="1200"/>
              </a:spcAft>
              <a:buNone/>
              <a:defRPr/>
            </a:pPr>
            <a:r>
              <a:rPr lang="fr-FR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- La nullité de la vente ne peut être opposée au propriétaire vendeur qui n’aurait pas averti un voisin dont les coordonnées ne sont pas à jour au cadastre.</a:t>
            </a:r>
          </a:p>
          <a:p>
            <a:pPr marL="0" lvl="3" indent="0" eaLnBrk="1" hangingPunct="1">
              <a:lnSpc>
                <a:spcPct val="110000"/>
              </a:lnSpc>
              <a:buFont typeface="Wingdings" pitchFamily="2" charset="2"/>
              <a:buChar char="ü"/>
              <a:defRPr/>
            </a:pPr>
            <a:r>
              <a:rPr lang="fr-FR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6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Indivision</a:t>
            </a:r>
            <a:r>
              <a:rPr lang="fr-FR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: notification à </a:t>
            </a:r>
            <a:r>
              <a:rPr lang="fr-FR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tous les indivisaires</a:t>
            </a:r>
            <a:r>
              <a:rPr lang="fr-FR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0" indent="0" algn="ctr" eaLnBrk="1" hangingPunct="1">
              <a:buFontTx/>
              <a:buNone/>
              <a:defRPr/>
            </a:pPr>
            <a:endParaRPr lang="fr-FR" dirty="0"/>
          </a:p>
        </p:txBody>
      </p:sp>
      <p:sp>
        <p:nvSpPr>
          <p:cNvPr id="83972" name="Line 4"/>
          <p:cNvSpPr>
            <a:spLocks noChangeShapeType="1"/>
          </p:cNvSpPr>
          <p:nvPr/>
        </p:nvSpPr>
        <p:spPr bwMode="auto">
          <a:xfrm>
            <a:off x="304800" y="1371600"/>
            <a:ext cx="0" cy="4953000"/>
          </a:xfrm>
          <a:prstGeom prst="line">
            <a:avLst/>
          </a:prstGeom>
          <a:noFill/>
          <a:ln w="76200" cap="rnd">
            <a:solidFill>
              <a:srgbClr val="92D05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 idx="4294967295"/>
          </p:nvPr>
        </p:nvSpPr>
        <p:spPr>
          <a:xfrm>
            <a:off x="684213" y="74296"/>
            <a:ext cx="7772400" cy="718185"/>
          </a:xfrm>
          <a:prstGeom prst="rect">
            <a:avLst/>
          </a:prstGeom>
          <a:solidFill>
            <a:srgbClr val="66FF33">
              <a:alpha val="30196"/>
            </a:srgbClr>
          </a:solidFill>
          <a:ln>
            <a:solidFill>
              <a:srgbClr val="92D05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fr-FR" sz="3800" b="1" kern="1200" cap="small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 Droit de préférence</a:t>
            </a:r>
            <a:endParaRPr lang="fr-FR" sz="3800" b="1" kern="1200" cap="small" dirty="0">
              <a:solidFill>
                <a:srgbClr val="92D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4294967295"/>
          </p:nvPr>
        </p:nvSpPr>
        <p:spPr>
          <a:xfrm>
            <a:off x="441009" y="1110034"/>
            <a:ext cx="8424863" cy="4880220"/>
          </a:xfrm>
          <a:prstGeom prst="rect">
            <a:avLst/>
          </a:prstGeom>
          <a:solidFill>
            <a:srgbClr val="66FF33">
              <a:alpha val="30196"/>
            </a:srgbClr>
          </a:solidFill>
        </p:spPr>
        <p:txBody>
          <a:bodyPr/>
          <a:lstStyle/>
          <a:p>
            <a:pPr marL="0" indent="0" algn="just" eaLnBrk="1" hangingPunct="1">
              <a:lnSpc>
                <a:spcPct val="110000"/>
              </a:lnSpc>
              <a:spcBef>
                <a:spcPts val="0"/>
              </a:spcBef>
              <a:buNone/>
              <a:defRPr/>
            </a:pPr>
            <a:endParaRPr lang="fr-FR" sz="600" b="1" u="sng" cap="small" dirty="0" smtClean="0"/>
          </a:p>
          <a:p>
            <a:pPr marL="0" indent="0" algn="just" eaLnBrk="1" hangingPunct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fr-FR" sz="2800" b="1" u="sng" cap="smal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Modification du Droit</a:t>
            </a:r>
            <a:r>
              <a:rPr lang="fr-FR" sz="2800" cap="smal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cap="smal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(22.03.2012</a:t>
            </a:r>
            <a:r>
              <a:rPr lang="fr-FR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et </a:t>
            </a:r>
            <a:r>
              <a:rPr lang="fr-FR" sz="2000" cap="smal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14.10.14)</a:t>
            </a:r>
            <a:r>
              <a:rPr lang="fr-FR" sz="2600" cap="smal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800" b="1" cap="smal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  <a:defRPr/>
            </a:pPr>
            <a:endParaRPr lang="fr-FR" sz="800" dirty="0" smtClean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360000" algn="just"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Modalités de </a:t>
            </a:r>
            <a:r>
              <a:rPr lang="fr-FR" sz="18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notification de la vente </a:t>
            </a: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avec mention du prix et des conditions de la cession :</a:t>
            </a:r>
          </a:p>
          <a:p>
            <a:pPr marL="1260000" lvl="2" indent="-216000" algn="just" eaLnBrk="1" hangingPunct="1">
              <a:lnSpc>
                <a:spcPct val="110000"/>
              </a:lnSpc>
              <a:spcBef>
                <a:spcPct val="0"/>
              </a:spcBef>
              <a:buNone/>
              <a:defRPr/>
            </a:pP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Par </a:t>
            </a:r>
            <a:r>
              <a:rPr lang="fr-FR" sz="18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lettre recommandée </a:t>
            </a: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avec demande d’avis de réception </a:t>
            </a:r>
            <a:r>
              <a:rPr lang="fr-FR" sz="1800" b="1" u="sng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ou</a:t>
            </a: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par </a:t>
            </a:r>
            <a:r>
              <a:rPr lang="fr-FR" sz="18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remis contre récépissé </a:t>
            </a: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à tous les propriétaires des parcelles contiguës,</a:t>
            </a:r>
          </a:p>
          <a:p>
            <a:pPr marL="1260000" lvl="3" indent="-216000" algn="just"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r>
              <a:rPr lang="fr-FR" sz="1800" u="sng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Lorsque le nombre de notifications est </a:t>
            </a:r>
            <a:r>
              <a:rPr lang="fr-FR" sz="1800" b="1" u="sng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&gt; ou égal à 10</a:t>
            </a:r>
            <a:r>
              <a:rPr lang="fr-FR" sz="18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fr-FR" sz="18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notification au « public » </a:t>
            </a: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par voie d’affichage en mairie (1 mois) </a:t>
            </a:r>
            <a:r>
              <a:rPr lang="fr-FR" sz="18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publication d’un avis </a:t>
            </a: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dans un journal d’annonces légales. </a:t>
            </a:r>
          </a:p>
          <a:p>
            <a:pPr marL="457200" indent="-360000" algn="just"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Nouvelles exceptions (non application) :</a:t>
            </a:r>
          </a:p>
          <a:p>
            <a:pPr marL="1260000" lvl="3" indent="-216000" algn="just" eaLnBrk="1" hangingPunct="1">
              <a:lnSpc>
                <a:spcPct val="110000"/>
              </a:lnSpc>
              <a:spcBef>
                <a:spcPct val="0"/>
              </a:spcBef>
              <a:buNone/>
              <a:defRPr/>
            </a:pPr>
            <a:r>
              <a:rPr lang="fr-FR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 </a:t>
            </a: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Parcelle classée en bois avec </a:t>
            </a:r>
            <a:r>
              <a:rPr lang="fr-FR" sz="18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surface boisée &lt; à 50 %,</a:t>
            </a:r>
          </a:p>
          <a:p>
            <a:pPr marL="1260000" lvl="3" indent="-216000" algn="just" eaLnBrk="1" hangingPunct="1">
              <a:lnSpc>
                <a:spcPct val="110000"/>
              </a:lnSpc>
              <a:spcBef>
                <a:spcPct val="0"/>
              </a:spcBef>
              <a:buFontTx/>
              <a:buChar char="-"/>
              <a:defRPr/>
            </a:pP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Parcelle avec </a:t>
            </a:r>
            <a:r>
              <a:rPr lang="fr-FR" sz="18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plusieurs natures de culture,</a:t>
            </a:r>
          </a:p>
          <a:p>
            <a:pPr marL="1260000" lvl="3" indent="-216000" algn="just" eaLnBrk="1" hangingPunct="1">
              <a:lnSpc>
                <a:spcPct val="110000"/>
              </a:lnSpc>
              <a:spcBef>
                <a:spcPct val="0"/>
              </a:spcBef>
              <a:buFontTx/>
              <a:buChar char="-"/>
              <a:defRPr/>
            </a:pPr>
            <a:r>
              <a:rPr lang="fr-FR" sz="1800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Cession de parcelles boisées à un </a:t>
            </a:r>
            <a:r>
              <a:rPr lang="fr-FR" sz="18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exploitant de carrière.</a:t>
            </a:r>
          </a:p>
          <a:p>
            <a:pPr marL="0" indent="0" algn="ctr" eaLnBrk="1" hangingPunct="1">
              <a:buFontTx/>
              <a:buNone/>
              <a:defRPr/>
            </a:pPr>
            <a:endParaRPr lang="fr-FR" dirty="0"/>
          </a:p>
        </p:txBody>
      </p:sp>
      <p:sp>
        <p:nvSpPr>
          <p:cNvPr id="84996" name="Line 4"/>
          <p:cNvSpPr>
            <a:spLocks noChangeShapeType="1"/>
          </p:cNvSpPr>
          <p:nvPr/>
        </p:nvSpPr>
        <p:spPr bwMode="auto">
          <a:xfrm>
            <a:off x="304800" y="1082040"/>
            <a:ext cx="0" cy="5242560"/>
          </a:xfrm>
          <a:prstGeom prst="line">
            <a:avLst/>
          </a:prstGeom>
          <a:noFill/>
          <a:ln w="76200" cap="rnd">
            <a:solidFill>
              <a:srgbClr val="92D05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3"/>
          <p:cNvSpPr txBox="1">
            <a:spLocks/>
          </p:cNvSpPr>
          <p:nvPr/>
        </p:nvSpPr>
        <p:spPr>
          <a:xfrm>
            <a:off x="699453" y="60962"/>
            <a:ext cx="7772400" cy="701039"/>
          </a:xfrm>
          <a:prstGeom prst="rect">
            <a:avLst/>
          </a:prstGeom>
          <a:solidFill>
            <a:srgbClr val="66FF33">
              <a:alpha val="30196"/>
            </a:srgbClr>
          </a:solidFill>
          <a:ln>
            <a:solidFill>
              <a:srgbClr val="92D050"/>
            </a:solidFill>
          </a:ln>
        </p:spPr>
        <p:txBody>
          <a:bodyPr/>
          <a:lstStyle/>
          <a:p>
            <a:pPr algn="ctr">
              <a:defRPr/>
            </a:pPr>
            <a:r>
              <a:rPr lang="fr-FR" sz="3800" b="1" cap="small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 Droit de préférence</a:t>
            </a:r>
          </a:p>
        </p:txBody>
      </p:sp>
      <p:sp>
        <p:nvSpPr>
          <p:cNvPr id="3" name="Sous-titre 4"/>
          <p:cNvSpPr txBox="1">
            <a:spLocks/>
          </p:cNvSpPr>
          <p:nvPr/>
        </p:nvSpPr>
        <p:spPr>
          <a:xfrm>
            <a:off x="441009" y="1492604"/>
            <a:ext cx="8424863" cy="4413689"/>
          </a:xfrm>
          <a:prstGeom prst="rect">
            <a:avLst/>
          </a:prstGeom>
          <a:solidFill>
            <a:srgbClr val="66FF33">
              <a:alpha val="29804"/>
            </a:srgbClr>
          </a:solidFill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600" b="1" i="0" u="sng" strike="noStrike" kern="0" cap="sm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b="1" u="sng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Nouveau droit de préemption des parcelles boisées au profit des communes</a:t>
            </a:r>
            <a:r>
              <a:rPr kumimoji="0" lang="fr-FR" b="0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kumimoji="0" lang="fr-FR" sz="2000" b="0" i="1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Article</a:t>
            </a:r>
            <a:r>
              <a:rPr kumimoji="0" lang="fr-FR" sz="2000" b="0" i="1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L. 331-22 du Code Forestier</a:t>
            </a:r>
            <a:r>
              <a:rPr kumimoji="0" lang="fr-FR" b="0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kumimoji="0" lang="fr-FR" b="1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- Création d’un </a:t>
            </a:r>
            <a:r>
              <a:rPr lang="fr-FR" sz="1800" b="1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droit de préemption au profit des communes </a:t>
            </a: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possédant des terrains boisés </a:t>
            </a:r>
            <a:r>
              <a:rPr lang="fr-FR" sz="1800" b="1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soumis au régime forestier contigus </a:t>
            </a: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en cas de vente de parcelles cadastrées bois </a:t>
            </a:r>
            <a:r>
              <a:rPr lang="fr-FR" sz="1800" b="1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sans limite de surface.</a:t>
            </a: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kumimoji="0" lang="fr-FR" sz="1800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- Le vendeur est tenu</a:t>
            </a:r>
            <a:r>
              <a:rPr kumimoji="0" lang="fr-FR" sz="1800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de </a:t>
            </a:r>
            <a:r>
              <a:rPr kumimoji="0" lang="fr-FR" sz="1800" b="1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notifier la vente à la commune </a:t>
            </a:r>
            <a:r>
              <a:rPr kumimoji="0" lang="fr-FR" sz="1800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kumimoji="0" lang="fr-FR" sz="1800" b="1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2 mois </a:t>
            </a:r>
            <a:r>
              <a:rPr kumimoji="0" lang="fr-FR" sz="1800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pour exercer la préemption.</a:t>
            </a: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fr-FR" sz="1000" i="0" u="none" strike="noStrike" kern="0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kern="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Le droit de préemption de la commune </a:t>
            </a:r>
            <a:r>
              <a:rPr lang="fr-FR" sz="1800" b="1" kern="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prévaut</a:t>
            </a:r>
            <a:r>
              <a:rPr lang="fr-FR" sz="1800" kern="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sur le droit de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defRPr/>
            </a:pPr>
            <a:r>
              <a:rPr lang="fr-FR" sz="1800" kern="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préférence au profit des propriétaires forestiers privés.</a:t>
            </a:r>
            <a:endParaRPr kumimoji="0" lang="fr-FR" sz="1800" i="0" u="none" strike="noStrike" kern="0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1" i="0" u="none" strike="noStrike" kern="0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b="1" kern="0" dirty="0" smtClean="0">
              <a:latin typeface="+mn-lt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1" i="0" u="none" strike="noStrike" kern="0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3200" kern="0" dirty="0">
              <a:latin typeface="+mn-lt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02433" y="4674672"/>
            <a:ext cx="7735077" cy="699804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04800" y="1295400"/>
            <a:ext cx="0" cy="5029200"/>
          </a:xfrm>
          <a:prstGeom prst="line">
            <a:avLst/>
          </a:prstGeom>
          <a:noFill/>
          <a:ln w="76200" cap="rnd">
            <a:solidFill>
              <a:srgbClr val="92D05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3"/>
          <p:cNvSpPr txBox="1">
            <a:spLocks/>
          </p:cNvSpPr>
          <p:nvPr/>
        </p:nvSpPr>
        <p:spPr>
          <a:xfrm>
            <a:off x="699453" y="60962"/>
            <a:ext cx="7772400" cy="701039"/>
          </a:xfrm>
          <a:prstGeom prst="rect">
            <a:avLst/>
          </a:prstGeom>
          <a:solidFill>
            <a:srgbClr val="66FF33">
              <a:alpha val="30196"/>
            </a:srgbClr>
          </a:solidFill>
          <a:ln>
            <a:solidFill>
              <a:srgbClr val="92D050"/>
            </a:solidFill>
          </a:ln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fr-FR" sz="3800" b="1" cap="small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 Droit de préférence</a:t>
            </a:r>
            <a:endParaRPr lang="fr-FR" sz="3800" b="1" cap="small" dirty="0">
              <a:solidFill>
                <a:srgbClr val="92D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ous-titre 4"/>
          <p:cNvSpPr txBox="1">
            <a:spLocks/>
          </p:cNvSpPr>
          <p:nvPr/>
        </p:nvSpPr>
        <p:spPr>
          <a:xfrm>
            <a:off x="441009" y="1315315"/>
            <a:ext cx="8424863" cy="4796252"/>
          </a:xfrm>
          <a:prstGeom prst="rect">
            <a:avLst/>
          </a:prstGeom>
          <a:solidFill>
            <a:srgbClr val="66FF33">
              <a:alpha val="30196"/>
            </a:srgbClr>
          </a:solidFill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600" b="1" i="0" u="sng" strike="noStrike" kern="0" cap="sm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b="1" u="sng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Nouveau droit de préemption des parcelles boisées au profit de l’Etat</a:t>
            </a:r>
            <a:r>
              <a:rPr kumimoji="0" lang="fr-FR" b="0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kumimoji="0" lang="fr-FR" sz="2000" b="0" i="1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Article</a:t>
            </a:r>
            <a:r>
              <a:rPr kumimoji="0" lang="fr-FR" sz="2000" b="0" i="1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L. 331-23 du Code Forestier</a:t>
            </a:r>
            <a:r>
              <a:rPr kumimoji="0" lang="fr-FR" b="0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kumimoji="0" lang="fr-FR" b="1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- Création d’un </a:t>
            </a:r>
            <a:r>
              <a:rPr lang="fr-FR" sz="1800" b="1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droit de préemption au profit de l’Etat </a:t>
            </a: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sur les cessions de parcelles cadastrées bois totalisant moins de 4 ha lorsqu’une </a:t>
            </a:r>
            <a:r>
              <a:rPr lang="fr-FR" sz="1800" b="1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forêt domaniale </a:t>
            </a: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jouxte la parcelle en vente.</a:t>
            </a:r>
            <a:endParaRPr lang="fr-FR" sz="1800" b="1" kern="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kumimoji="0" lang="fr-FR" sz="1800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- Le vendeur est tenu</a:t>
            </a:r>
            <a:r>
              <a:rPr kumimoji="0" lang="fr-FR" sz="1800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de </a:t>
            </a:r>
            <a:r>
              <a:rPr kumimoji="0" lang="fr-FR" sz="1800" b="1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notifier la vente au préfet </a:t>
            </a:r>
            <a:r>
              <a:rPr kumimoji="0" lang="fr-FR" sz="1800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: droit de préemption caduc en l’absence de réponse dans les </a:t>
            </a:r>
            <a:r>
              <a:rPr lang="fr-FR" sz="1800" b="1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kumimoji="0" lang="fr-FR" sz="1800" b="1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mois</a:t>
            </a:r>
            <a:r>
              <a:rPr kumimoji="0" lang="fr-FR" sz="1800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fr-FR" sz="1000" i="0" u="none" strike="noStrike" kern="0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kern="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Le droit de préemption de l’Etat </a:t>
            </a:r>
            <a:r>
              <a:rPr lang="fr-FR" sz="1800" b="1" kern="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prévaut</a:t>
            </a:r>
            <a:r>
              <a:rPr lang="fr-FR" sz="1800" kern="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à la fois sur le droit de préférence des propriétaires forestiers privés </a:t>
            </a:r>
            <a:r>
              <a:rPr lang="fr-FR" sz="1800" b="1" u="sng" kern="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et</a:t>
            </a:r>
            <a:r>
              <a:rPr lang="fr-FR" sz="1800" kern="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sur le nouveau</a:t>
            </a: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droit de préemption des communes forestières</a:t>
            </a:r>
            <a:r>
              <a:rPr lang="fr-FR" sz="1800" kern="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kumimoji="0" lang="fr-FR" sz="1800" i="0" u="none" strike="noStrike" kern="0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1" i="0" u="none" strike="noStrike" kern="0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b="1" kern="0" dirty="0" smtClean="0">
              <a:latin typeface="+mn-lt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1" i="0" u="none" strike="noStrike" kern="0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3200" kern="0" dirty="0">
              <a:latin typeface="+mn-lt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02433" y="4469378"/>
            <a:ext cx="7875036" cy="1035695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04800" y="1295400"/>
            <a:ext cx="0" cy="5029200"/>
          </a:xfrm>
          <a:prstGeom prst="line">
            <a:avLst/>
          </a:prstGeom>
          <a:noFill/>
          <a:ln w="76200" cap="rnd">
            <a:solidFill>
              <a:srgbClr val="92D05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3"/>
          <p:cNvSpPr txBox="1">
            <a:spLocks/>
          </p:cNvSpPr>
          <p:nvPr/>
        </p:nvSpPr>
        <p:spPr>
          <a:xfrm>
            <a:off x="699453" y="60962"/>
            <a:ext cx="7772400" cy="701039"/>
          </a:xfrm>
          <a:prstGeom prst="rect">
            <a:avLst/>
          </a:prstGeom>
          <a:solidFill>
            <a:srgbClr val="66FF33">
              <a:alpha val="30196"/>
            </a:srgbClr>
          </a:solidFill>
          <a:ln>
            <a:solidFill>
              <a:srgbClr val="92D050"/>
            </a:solidFill>
          </a:ln>
        </p:spPr>
        <p:txBody>
          <a:bodyPr/>
          <a:lstStyle/>
          <a:p>
            <a:pPr algn="ctr">
              <a:defRPr/>
            </a:pPr>
            <a:r>
              <a:rPr lang="fr-FR" sz="3800" b="1" cap="small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 Droit de préférence</a:t>
            </a:r>
            <a:endParaRPr lang="fr-FR" sz="3800" b="1" cap="small" dirty="0">
              <a:solidFill>
                <a:srgbClr val="92D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ous-titre 4"/>
          <p:cNvSpPr txBox="1">
            <a:spLocks/>
          </p:cNvSpPr>
          <p:nvPr/>
        </p:nvSpPr>
        <p:spPr>
          <a:xfrm>
            <a:off x="441009" y="1305985"/>
            <a:ext cx="8424863" cy="4805582"/>
          </a:xfrm>
          <a:prstGeom prst="rect">
            <a:avLst/>
          </a:prstGeom>
          <a:solidFill>
            <a:srgbClr val="66FF33">
              <a:alpha val="30196"/>
            </a:srgbClr>
          </a:solidFill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600" b="1" i="0" u="sng" strike="noStrike" kern="0" cap="sm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b="1" u="sng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Nouveau droit de préférence sur les parcelles boisées au profit de la commune de situation</a:t>
            </a:r>
            <a:r>
              <a:rPr kumimoji="0" lang="fr-FR" b="0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kumimoji="0" lang="fr-FR" sz="2000" b="0" i="1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Article</a:t>
            </a:r>
            <a:r>
              <a:rPr kumimoji="0" lang="fr-FR" sz="2000" b="0" i="1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L. 331-24 du Code Forestier</a:t>
            </a:r>
            <a:r>
              <a:rPr kumimoji="0" lang="fr-FR" b="0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kumimoji="0" lang="fr-FR" b="1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kumimoji="0" lang="fr-FR" sz="1400" b="1" i="0" u="none" strike="noStrike" kern="0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- Création d’un </a:t>
            </a:r>
            <a:r>
              <a:rPr lang="fr-FR" sz="1800" b="1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droit de préférence au profit des communes de situation </a:t>
            </a: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des parcelles vendues, en cas de vente de parcelles cadastrées bois totalisant moins de 4 ha, même lorsqu’elles n’ont </a:t>
            </a:r>
            <a:r>
              <a:rPr lang="fr-FR" sz="1800" b="1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aucun terrain boisé riverain </a:t>
            </a: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et </a:t>
            </a:r>
            <a:r>
              <a:rPr lang="fr-FR" sz="1800" b="1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ne possèdent aucun terrain boisé</a:t>
            </a: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kumimoji="0" lang="fr-FR" sz="1800" i="0" u="none" strike="noStrike" kern="0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- Ce droit de préférence</a:t>
            </a:r>
            <a:r>
              <a:rPr kumimoji="0" lang="fr-FR" sz="1800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s’exerce dans les </a:t>
            </a:r>
            <a:r>
              <a:rPr kumimoji="0" lang="fr-FR" sz="1800" b="1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mêmes conditions </a:t>
            </a:r>
            <a:r>
              <a:rPr kumimoji="0" lang="fr-FR" sz="1800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que le droit de préférence au profit des propriétaires forestiers privés.</a:t>
            </a: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fr-FR" sz="1000" i="0" u="none" strike="noStrike" kern="0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kern="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Le vendeur choisit librement à qui vendre sa parcelle</a:t>
            </a: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: </a:t>
            </a:r>
            <a:r>
              <a:rPr lang="fr-FR" sz="1800" b="1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la commune n’a aucune priorité</a:t>
            </a:r>
            <a:r>
              <a:rPr lang="fr-FR" sz="1800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!</a:t>
            </a:r>
            <a:endParaRPr kumimoji="0" lang="fr-FR" sz="1800" i="0" u="none" strike="noStrike" kern="0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1" i="0" u="none" strike="noStrike" kern="0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b="1" kern="0" dirty="0" smtClean="0">
              <a:latin typeface="+mn-lt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1" i="0" u="none" strike="noStrike" kern="0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3200" kern="0" dirty="0">
              <a:latin typeface="+mn-lt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83772" y="4842606"/>
            <a:ext cx="7875036" cy="783771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04800" y="1295400"/>
            <a:ext cx="0" cy="5029200"/>
          </a:xfrm>
          <a:prstGeom prst="line">
            <a:avLst/>
          </a:prstGeom>
          <a:noFill/>
          <a:ln w="76200" cap="rnd">
            <a:solidFill>
              <a:srgbClr val="92D05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4664</TotalTime>
  <Words>397</Words>
  <Application>Microsoft Office PowerPoint</Application>
  <PresentationFormat>Affichage à l'écran (4:3)</PresentationFormat>
  <Paragraphs>85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Modèle par défaut</vt:lpstr>
      <vt:lpstr>Présentation PowerPoint</vt:lpstr>
      <vt:lpstr>Le Droit de préférence</vt:lpstr>
      <vt:lpstr>Le Droit de préférence</vt:lpstr>
      <vt:lpstr>Le Droit de préférence</vt:lpstr>
      <vt:lpstr>Le Droit de préférence</vt:lpstr>
      <vt:lpstr>Le Droit de préférence</vt:lpstr>
      <vt:lpstr>Présentation PowerPoint</vt:lpstr>
      <vt:lpstr>Présentation PowerPoint</vt:lpstr>
      <vt:lpstr>Présentation PowerPoint</vt:lpstr>
      <vt:lpstr>Présentation PowerPoint</vt:lpstr>
    </vt:vector>
  </TitlesOfParts>
  <Company>Forêts Services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Forêts Services</dc:creator>
  <cp:lastModifiedBy>DUPEUBLE Matthieu</cp:lastModifiedBy>
  <cp:revision>467</cp:revision>
  <dcterms:created xsi:type="dcterms:W3CDTF">2007-11-14T07:42:50Z</dcterms:created>
  <dcterms:modified xsi:type="dcterms:W3CDTF">2017-07-25T14:43:12Z</dcterms:modified>
</cp:coreProperties>
</file>